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73" r:id="rId5"/>
    <p:sldId id="272" r:id="rId6"/>
    <p:sldId id="275" r:id="rId7"/>
    <p:sldId id="274" r:id="rId8"/>
    <p:sldId id="268" r:id="rId9"/>
  </p:sldIdLst>
  <p:sldSz cx="12192000" cy="6858000"/>
  <p:notesSz cx="6858000" cy="12192000"/>
  <p:embeddedFontLst>
    <p:embeddedFont>
      <p:font typeface="MiSans" panose="02010600030101010101" charset="-122"/>
      <p:regular r:id="rId11"/>
    </p:embeddedFont>
    <p:embeddedFont>
      <p:font typeface="Cambria Math" panose="02040503050406030204" pitchFamily="18" charset="0"/>
      <p:regular r:id="rId12"/>
    </p:embeddedFont>
    <p:embeddedFont>
      <p:font typeface="等线" panose="02010600030101010101" pitchFamily="2" charset="-122"/>
      <p:regular r:id="rId13"/>
      <p:bold r:id="rId1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8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26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F2B93-0BB5-C38F-C748-485DA9A13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B37647-6422-5D10-2FF9-1E69A1424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262CC-1BCA-D2DD-2BAB-4D928C929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1203C-9B17-85A4-8266-869F7715CC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74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83FDE-1F90-E686-6160-36401A487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9D61B-DB6D-8B91-36BE-34BD7C5F14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6EE58-5B3B-CDCF-F9F2-82F023AC8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A641D-31F3-11AD-1592-18CB41985C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68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08479-88E9-55B9-B9FE-FFF469630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DE1366-D6AB-A511-9463-6AE1E6BD7D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47F2B-9134-2818-13F1-6DD7E3B65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6E133-F5DF-BF2A-A3FA-53AEACA72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259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3CC44-F0E6-1788-C1DB-E51C71EAB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A9A1E-EE73-576C-8904-C35855423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A04A8F-2F87-051B-6032-0959ACA00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DD15F-6C4F-3FFE-671B-C66DAA21C0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71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3-d2tarltnfo2stf9djk2g.png"/>
          <p:cNvPicPr>
            <a:picLocks noChangeAspect="1"/>
          </p:cNvPicPr>
          <p:nvPr/>
        </p:nvPicPr>
        <p:blipFill>
          <a:blip r:embed="rId3"/>
          <a:srcRect l="11651" t="6196" r="5498" b="95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48012" y="4151067"/>
            <a:ext cx="5246834" cy="75477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latin typeface="+mn-ea"/>
              </a:rPr>
              <a:t>汇报人：林银蕊 甘芝清 黄慧雯</a:t>
            </a:r>
          </a:p>
        </p:txBody>
      </p:sp>
      <p:sp>
        <p:nvSpPr>
          <p:cNvPr id="5" name="Text 2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728118" y="6316221"/>
            <a:ext cx="704469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3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188085" y="102870"/>
            <a:ext cx="262890" cy="117030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4907" y="1470462"/>
            <a:ext cx="6201881" cy="21236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</a:t>
            </a:r>
            <a:r>
              <a:rPr lang="en-US" altLang="zh-CN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章 </a:t>
            </a:r>
            <a:r>
              <a:rPr lang="zh-CN" alt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网络层</a:t>
            </a:r>
            <a:endParaRPr lang="en-US" altLang="zh-CN" sz="66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00000"/>
              </a:lnSpc>
            </a:pPr>
            <a:r>
              <a:rPr lang="zh-CN" alt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作业题讲解</a:t>
            </a:r>
          </a:p>
        </p:txBody>
      </p:sp>
      <p:pic>
        <p:nvPicPr>
          <p:cNvPr id="15" name="Image 2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48012" y="4977146"/>
            <a:ext cx="780106" cy="820784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73113" y="5525261"/>
            <a:ext cx="1131570" cy="81523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7" name="Text 12"/>
          <p:cNvSpPr/>
          <p:nvPr/>
        </p:nvSpPr>
        <p:spPr>
          <a:xfrm>
            <a:off x="734695" y="5018515"/>
            <a:ext cx="1131570" cy="815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01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3262" y="2025650"/>
            <a:ext cx="1408430" cy="8001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44549" y="1925955"/>
            <a:ext cx="2465529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30000"/>
              </a:lnSpc>
            </a:pPr>
            <a:r>
              <a:rPr lang="en-US" sz="6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6600" dirty="0"/>
          </a:p>
        </p:txBody>
      </p:sp>
      <p:sp>
        <p:nvSpPr>
          <p:cNvPr id="5" name="Text 2"/>
          <p:cNvSpPr/>
          <p:nvPr/>
        </p:nvSpPr>
        <p:spPr>
          <a:xfrm>
            <a:off x="844550" y="2692400"/>
            <a:ext cx="2663190" cy="4329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7" name="Image 1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7" name="Text 2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3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2252980" y="4632325"/>
            <a:ext cx="892175" cy="938530"/>
          </a:xfrm>
          <a:prstGeom prst="rect">
            <a:avLst/>
          </a:prstGeom>
        </p:spPr>
      </p:pic>
      <p:sp>
        <p:nvSpPr>
          <p:cNvPr id="29" name="Shape 23"/>
          <p:cNvSpPr/>
          <p:nvPr/>
        </p:nvSpPr>
        <p:spPr>
          <a:xfrm>
            <a:off x="2052955" y="5259070"/>
            <a:ext cx="1294130" cy="93218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30" name="Text 24"/>
          <p:cNvSpPr/>
          <p:nvPr/>
        </p:nvSpPr>
        <p:spPr>
          <a:xfrm>
            <a:off x="2052955" y="5259070"/>
            <a:ext cx="1294130" cy="9321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4" descr="https://kimi-img.moonshot.cn/pub/slides/slides_tmpl/image/25-09-05-17:31:01-d2tarldnfo2stf9djk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841865" y="1183640"/>
            <a:ext cx="1897380" cy="168402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6308742" y="2452161"/>
            <a:ext cx="2895548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54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作业题</a:t>
            </a:r>
            <a:endParaRPr lang="en-US" sz="5400" dirty="0"/>
          </a:p>
        </p:txBody>
      </p:sp>
      <p:sp>
        <p:nvSpPr>
          <p:cNvPr id="45" name="Shape 4">
            <a:extLst>
              <a:ext uri="{FF2B5EF4-FFF2-40B4-BE49-F238E27FC236}">
                <a16:creationId xmlns:a16="http://schemas.microsoft.com/office/drawing/2014/main" id="{982A5FC8-C5C5-B2E8-A265-ED99ED045129}"/>
              </a:ext>
            </a:extLst>
          </p:cNvPr>
          <p:cNvSpPr/>
          <p:nvPr/>
        </p:nvSpPr>
        <p:spPr>
          <a:xfrm flipH="1">
            <a:off x="4709608" y="2627895"/>
            <a:ext cx="198756" cy="531417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46" name="Text 25">
            <a:extLst>
              <a:ext uri="{FF2B5EF4-FFF2-40B4-BE49-F238E27FC236}">
                <a16:creationId xmlns:a16="http://schemas.microsoft.com/office/drawing/2014/main" id="{63F1983C-AF36-266A-A04E-7BDDDAEDC8BF}"/>
              </a:ext>
            </a:extLst>
          </p:cNvPr>
          <p:cNvSpPr/>
          <p:nvPr/>
        </p:nvSpPr>
        <p:spPr>
          <a:xfrm>
            <a:off x="5110355" y="2506294"/>
            <a:ext cx="1408429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5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512" y="2864485"/>
            <a:ext cx="6607175" cy="10333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6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作业</a:t>
            </a:r>
            <a:r>
              <a:rPr lang="en-US" sz="6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</a:t>
            </a:r>
            <a:endParaRPr lang="en-US" sz="60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8FA3D-D2AB-AC6D-2ECB-E1F27CED2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F99664FA-75A4-BBB2-466B-FB8C7787B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5866953F-534D-541D-0AEA-8430C07A7EEE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52976013-0B3D-12CF-DDF3-4F29D8D0C627}"/>
              </a:ext>
            </a:extLst>
          </p:cNvPr>
          <p:cNvSpPr/>
          <p:nvPr/>
        </p:nvSpPr>
        <p:spPr>
          <a:xfrm>
            <a:off x="957580" y="603885"/>
            <a:ext cx="979995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作业题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4-1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：IP</a:t>
            </a: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地址的最小值和最大值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76261314-B683-7EB1-AD9C-766B89DA8E0D}"/>
              </a:ext>
            </a:extLst>
          </p:cNvPr>
          <p:cNvSpPr/>
          <p:nvPr/>
        </p:nvSpPr>
        <p:spPr>
          <a:xfrm>
            <a:off x="744764" y="1187450"/>
            <a:ext cx="10702472" cy="5398922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9BC38D10-F856-766B-81AA-A37253989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98376"/>
            <a:ext cx="12010769" cy="1421289"/>
          </a:xfrm>
          <a:prstGeom prst="rect">
            <a:avLst/>
          </a:prstGeom>
        </p:spPr>
      </p:pic>
      <p:sp>
        <p:nvSpPr>
          <p:cNvPr id="6" name="Text 13">
            <a:extLst>
              <a:ext uri="{FF2B5EF4-FFF2-40B4-BE49-F238E27FC236}">
                <a16:creationId xmlns:a16="http://schemas.microsoft.com/office/drawing/2014/main" id="{1FD09EF2-985A-3633-04AB-EBFEDB5982D9}"/>
              </a:ext>
            </a:extLst>
          </p:cNvPr>
          <p:cNvSpPr/>
          <p:nvPr/>
        </p:nvSpPr>
        <p:spPr>
          <a:xfrm>
            <a:off x="371749" y="1338453"/>
            <a:ext cx="9892597" cy="1141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某单位分配到一个地址块</a:t>
            </a:r>
            <a:r>
              <a:rPr lang="en-US" altLang="zh-CN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129.250/16</a:t>
            </a:r>
            <a:r>
              <a:rPr lang="zh-CN" alt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。该单位有</a:t>
            </a:r>
            <a:r>
              <a:rPr lang="en-US" altLang="zh-CN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4000</a:t>
            </a:r>
            <a:r>
              <a:rPr lang="zh-CN" alt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台计算机</a:t>
            </a:r>
            <a:r>
              <a:rPr lang="en-US" altLang="zh-CN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平均分布在</a:t>
            </a:r>
            <a:r>
              <a:rPr lang="en-US" altLang="zh-CN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16 </a:t>
            </a:r>
            <a:r>
              <a:rPr lang="zh-CN" alt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个不同的地点。试给每一个地点分配一个地址块</a:t>
            </a:r>
            <a:r>
              <a:rPr lang="en-US" altLang="zh-CN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并算出每个地址块中</a:t>
            </a:r>
            <a:r>
              <a:rPr lang="en-US" altLang="zh-CN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</a:t>
            </a:r>
            <a:r>
              <a:rPr lang="zh-CN" alt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地址的最小值和最大值。</a:t>
            </a:r>
            <a:endParaRPr lang="en-US" sz="24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9594A4D8-5932-B2C4-BFF0-B5E9ECE4F08A}"/>
              </a:ext>
            </a:extLst>
          </p:cNvPr>
          <p:cNvSpPr/>
          <p:nvPr/>
        </p:nvSpPr>
        <p:spPr>
          <a:xfrm>
            <a:off x="863645" y="2853496"/>
            <a:ext cx="10292334" cy="14852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解答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:4000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台计算机平均分布在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16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个不同的地点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每个地点有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250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台计算机。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因此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主机号有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8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位就够了。这样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网络前缀可以选用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24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位。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16</a:t>
            </a:r>
            <a:r>
              <a:rPr lang="zh-CN" altLang="en-US" sz="20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个不同地点需要有</a:t>
            </a:r>
            <a:r>
              <a:rPr lang="en-US" altLang="zh-CN" sz="20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16</a:t>
            </a:r>
            <a:r>
              <a:rPr lang="zh-CN" altLang="en-US" sz="20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个地址块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。每个地点分到一个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/24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地址块就够用了。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结果如下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: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B1D3EF6-0762-1A08-F9E3-7E8409802715}"/>
                  </a:ext>
                </a:extLst>
              </p:cNvPr>
              <p:cNvSpPr txBox="1"/>
              <p:nvPr/>
            </p:nvSpPr>
            <p:spPr>
              <a:xfrm>
                <a:off x="744764" y="4459295"/>
                <a:ext cx="75397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129.250.124,IP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地址范围</a:t>
                </a:r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:129.250.1.0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129.250.1.255</a:t>
                </a:r>
              </a:p>
              <a:p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129.250.2/24,IP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地址范围</a:t>
                </a:r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:129.250.2.0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129.250.2.255</a:t>
                </a:r>
              </a:p>
              <a:p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·····</a:t>
                </a:r>
              </a:p>
              <a:p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129.250.16/24,IP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地址范围</a:t>
                </a:r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:129.250.16.0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129.250.16.255</a:t>
                </a:r>
                <a:endPara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B1D3EF6-0762-1A08-F9E3-7E8409802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64" y="4459295"/>
                <a:ext cx="7539700" cy="1323439"/>
              </a:xfrm>
              <a:prstGeom prst="rect">
                <a:avLst/>
              </a:prstGeom>
              <a:blipFill>
                <a:blip r:embed="rId5"/>
                <a:stretch>
                  <a:fillRect l="-808" t="-3687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509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C534F-2FC2-FACD-9384-ECE0794D6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4295A154-DECE-70F6-ED41-C05155CD7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C0B49D5E-E46D-D811-2383-72BFEBF3EABD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163E93C-699B-2547-1768-24A831281A12}"/>
              </a:ext>
            </a:extLst>
          </p:cNvPr>
          <p:cNvSpPr/>
          <p:nvPr/>
        </p:nvSpPr>
        <p:spPr>
          <a:xfrm>
            <a:off x="957580" y="603885"/>
            <a:ext cx="979995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3200" b="1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划分子网地址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ABAE413D-2A5A-B4A5-79FE-87AE0A028F1D}"/>
              </a:ext>
            </a:extLst>
          </p:cNvPr>
          <p:cNvSpPr/>
          <p:nvPr/>
        </p:nvSpPr>
        <p:spPr>
          <a:xfrm>
            <a:off x="-651831" y="1230644"/>
            <a:ext cx="12383116" cy="5144769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34FEB464-EE1B-29AD-89E1-6E60E55EC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88660"/>
            <a:ext cx="11079456" cy="1943160"/>
          </a:xfrm>
          <a:prstGeom prst="rect">
            <a:avLst/>
          </a:prstGeom>
        </p:spPr>
      </p:pic>
      <p:sp>
        <p:nvSpPr>
          <p:cNvPr id="6" name="Text 13">
            <a:extLst>
              <a:ext uri="{FF2B5EF4-FFF2-40B4-BE49-F238E27FC236}">
                <a16:creationId xmlns:a16="http://schemas.microsoft.com/office/drawing/2014/main" id="{E6CE2CC5-E9A9-4BB7-ACBF-843DC7FCF325}"/>
              </a:ext>
            </a:extLst>
          </p:cNvPr>
          <p:cNvSpPr/>
          <p:nvPr/>
        </p:nvSpPr>
        <p:spPr>
          <a:xfrm>
            <a:off x="443632" y="1307224"/>
            <a:ext cx="11748368" cy="172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zh-CN" altLang="en-US" sz="2300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某单位分配到一个地址块</a:t>
            </a:r>
            <a:r>
              <a:rPr lang="en-US" altLang="zh-CN" sz="2300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136.23.12.64/26.</a:t>
            </a:r>
            <a:r>
              <a:rPr lang="zh-CN" altLang="en-US" sz="2300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现在需要进一步划分为</a:t>
            </a:r>
            <a:r>
              <a:rPr lang="en-US" altLang="zh-CN" sz="2300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4</a:t>
            </a:r>
            <a:r>
              <a:rPr lang="zh-CN" altLang="en-US" sz="2300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个一样大的子网。试问</a:t>
            </a:r>
            <a:r>
              <a:rPr lang="en-US" altLang="zh-CN" sz="2300" dirty="0">
                <a:solidFill>
                  <a:srgbClr val="00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US" altLang="zh-CN" sz="23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(1)</a:t>
            </a:r>
            <a:r>
              <a:rPr lang="zh-CN" altLang="en-US" sz="23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每个子网的网络前缀有多长</a:t>
            </a:r>
            <a:r>
              <a:rPr lang="en-US" altLang="zh-CN" sz="23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?</a:t>
            </a:r>
            <a:r>
              <a:rPr lang="zh-CN" altLang="en-US" sz="23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 </a:t>
            </a:r>
            <a:endParaRPr lang="en-US" altLang="zh-CN" sz="2300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3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(2)</a:t>
            </a:r>
            <a:r>
              <a:rPr lang="zh-CN" altLang="en-US" sz="23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每一个子网中有多少个地址</a:t>
            </a:r>
            <a:r>
              <a:rPr lang="en-US" altLang="zh-CN" sz="23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?</a:t>
            </a:r>
            <a:r>
              <a:rPr lang="zh-CN" altLang="en-US" sz="23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 </a:t>
            </a:r>
            <a:endParaRPr lang="en-US" altLang="zh-CN" sz="2300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3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(3)</a:t>
            </a:r>
            <a:r>
              <a:rPr lang="zh-CN" altLang="en-US" sz="23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每一个子网的地址块是什么</a:t>
            </a:r>
            <a:r>
              <a:rPr lang="en-US" altLang="zh-CN" sz="23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?</a:t>
            </a:r>
            <a:r>
              <a:rPr lang="zh-CN" altLang="en-US" sz="23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 </a:t>
            </a:r>
            <a:endParaRPr lang="en-US" altLang="zh-CN" sz="2300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3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(4)</a:t>
            </a:r>
            <a:r>
              <a:rPr lang="zh-CN" altLang="en-US" sz="23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每一个子网可分配给主机使用的最小地址和最大地址是什么</a:t>
            </a:r>
            <a:r>
              <a:rPr lang="en-US" altLang="zh-CN" sz="2300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?</a:t>
            </a:r>
            <a:endParaRPr lang="en-US" sz="2300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19CEF-5BDE-3C75-A6C5-BF3E3D040FE2}"/>
              </a:ext>
            </a:extLst>
          </p:cNvPr>
          <p:cNvSpPr txBox="1"/>
          <p:nvPr/>
        </p:nvSpPr>
        <p:spPr>
          <a:xfrm>
            <a:off x="159058" y="3219524"/>
            <a:ext cx="11431578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原来网络前缀是</a:t>
            </a:r>
            <a:r>
              <a:rPr lang="en-US" altLang="zh-CN" sz="185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26</a:t>
            </a:r>
            <a:r>
              <a:rPr lang="zh-CN" altLang="en-US" sz="185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位，需要再增加</a:t>
            </a:r>
            <a:r>
              <a:rPr lang="en-US" altLang="zh-CN" sz="185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位，才能划分为</a:t>
            </a:r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个一样大的子网。因此，每个子网前缀是 </a:t>
            </a:r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28 </a:t>
            </a:r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位</a:t>
            </a:r>
            <a:endParaRPr lang="en-US" altLang="zh-CN" sz="185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每个子网的地址中有</a:t>
            </a:r>
            <a:r>
              <a:rPr lang="en-US" altLang="zh-CN" sz="185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185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位</a:t>
            </a:r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留给</a:t>
            </a:r>
            <a:r>
              <a:rPr lang="zh-CN" altLang="en-US" sz="185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主机</a:t>
            </a:r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用，因此共有</a:t>
            </a:r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个地址</a:t>
            </a:r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85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可用的</a:t>
            </a:r>
            <a:r>
              <a:rPr lang="en-US" altLang="zh-CN" sz="185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14</a:t>
            </a:r>
            <a:r>
              <a:rPr lang="zh-CN" altLang="en-US" sz="185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85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(3)4</a:t>
            </a:r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个子网的地址块分别是</a:t>
            </a:r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136.23.12.64/28,136.23.12.80/28,136.23.12.96/28,136.23.12.112/28</a:t>
            </a:r>
          </a:p>
          <a:p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(4)</a:t>
            </a:r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地址中的前三个字节分别记为</a:t>
            </a:r>
            <a:r>
              <a:rPr lang="en-US" altLang="zh-CN" sz="185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B1</a:t>
            </a:r>
            <a:r>
              <a:rPr lang="zh-CN" altLang="en-US" sz="185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85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B2</a:t>
            </a:r>
            <a:r>
              <a:rPr lang="zh-CN" altLang="en-US" sz="185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85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B3</a:t>
            </a:r>
          </a:p>
          <a:p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第一个地址块 </a:t>
            </a:r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136.23.12.64/28 </a:t>
            </a:r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可分配给主机使用的最小地址是 </a:t>
            </a:r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136.23.12.65</a:t>
            </a:r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，最大地址是</a:t>
            </a:r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136.23.12.78</a:t>
            </a:r>
          </a:p>
          <a:p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第二个地址块 </a:t>
            </a:r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136.23.12.80/28 </a:t>
            </a:r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可分配给主机使用的最小地址是</a:t>
            </a:r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136.23.12.81</a:t>
            </a:r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，最大地址是</a:t>
            </a:r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136.23.12.94</a:t>
            </a:r>
          </a:p>
          <a:p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第三个地址块 </a:t>
            </a:r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136.23.12.96/28 </a:t>
            </a:r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可分配给主机使用的最小地址是</a:t>
            </a:r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136.23.12.97</a:t>
            </a:r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，最大地址是</a:t>
            </a:r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136.23.12.110</a:t>
            </a:r>
          </a:p>
          <a:p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第四个地址块 </a:t>
            </a:r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136.23.12.112/28 </a:t>
            </a:r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可分配给主机使用的最小地址是 </a:t>
            </a:r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136.23.12.113</a:t>
            </a:r>
            <a:r>
              <a:rPr lang="zh-CN" altLang="en-US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，最大地址是</a:t>
            </a:r>
            <a:r>
              <a:rPr lang="en-US" altLang="zh-CN" sz="1850" b="1" dirty="0">
                <a:latin typeface="宋体" panose="02010600030101010101" pitchFamily="2" charset="-122"/>
                <a:ea typeface="宋体" panose="02010600030101010101" pitchFamily="2" charset="-122"/>
              </a:rPr>
              <a:t>136.23.12.126</a:t>
            </a:r>
          </a:p>
        </p:txBody>
      </p:sp>
    </p:spTree>
    <p:extLst>
      <p:ext uri="{BB962C8B-B14F-4D97-AF65-F5344CB8AC3E}">
        <p14:creationId xmlns:p14="http://schemas.microsoft.com/office/powerpoint/2010/main" val="2341756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A75B0-76DB-DF43-7A4D-3199C61DB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7B7C6C37-23EC-624B-1FA1-383A6874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10A66EE6-ABE9-63F2-85F1-9E97242161B3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8BD18D0-8D58-687C-33A3-058F8B99A0FB}"/>
              </a:ext>
            </a:extLst>
          </p:cNvPr>
          <p:cNvSpPr/>
          <p:nvPr/>
        </p:nvSpPr>
        <p:spPr>
          <a:xfrm>
            <a:off x="957580" y="603885"/>
            <a:ext cx="979995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作业题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4-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二进制转换为十进制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6E30CE8D-998E-1C93-E8B0-0F6585712FC1}"/>
              </a:ext>
            </a:extLst>
          </p:cNvPr>
          <p:cNvSpPr/>
          <p:nvPr/>
        </p:nvSpPr>
        <p:spPr>
          <a:xfrm>
            <a:off x="476272" y="1187450"/>
            <a:ext cx="11056701" cy="5398922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FF2B1032-CD8C-3D01-B21C-74E267586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93" y="1169894"/>
            <a:ext cx="11532974" cy="1966432"/>
          </a:xfrm>
          <a:prstGeom prst="rect">
            <a:avLst/>
          </a:prstGeom>
        </p:spPr>
      </p:pic>
      <p:sp>
        <p:nvSpPr>
          <p:cNvPr id="6" name="Text 13">
            <a:extLst>
              <a:ext uri="{FF2B5EF4-FFF2-40B4-BE49-F238E27FC236}">
                <a16:creationId xmlns:a16="http://schemas.microsoft.com/office/drawing/2014/main" id="{1695D779-4C73-E686-1865-2B3649B4BA25}"/>
              </a:ext>
            </a:extLst>
          </p:cNvPr>
          <p:cNvSpPr/>
          <p:nvPr/>
        </p:nvSpPr>
        <p:spPr>
          <a:xfrm>
            <a:off x="371749" y="1338453"/>
            <a:ext cx="11441309" cy="1889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/>
            <a:r>
              <a:rPr lang="zh-CN" alt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试把下列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IPv4</a:t>
            </a:r>
            <a:r>
              <a:rPr lang="zh-CN" alt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地址从二进制记法转换为点分十进制记法。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994313E5-9C22-FA05-B826-40745BA59D84}"/>
              </a:ext>
            </a:extLst>
          </p:cNvPr>
          <p:cNvSpPr/>
          <p:nvPr/>
        </p:nvSpPr>
        <p:spPr>
          <a:xfrm>
            <a:off x="5244360" y="1756327"/>
            <a:ext cx="4851436" cy="5765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解答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: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把</a:t>
            </a:r>
            <a:r>
              <a:rPr lang="zh-CN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每</a:t>
            </a:r>
            <a:r>
              <a:rPr lang="en-US" altLang="zh-CN" sz="2000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8</a:t>
            </a:r>
            <a:r>
              <a:rPr lang="zh-CN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位一组转换成等值的十进制数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</a:p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并增加分隔的点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得到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: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</p:txBody>
      </p:sp>
      <p:pic>
        <p:nvPicPr>
          <p:cNvPr id="10" name="图片 9" descr="手机屏幕截图&#10;&#10;AI 生成的内容可能不正确。">
            <a:extLst>
              <a:ext uri="{FF2B5EF4-FFF2-40B4-BE49-F238E27FC236}">
                <a16:creationId xmlns:a16="http://schemas.microsoft.com/office/drawing/2014/main" id="{9C646E7D-C5FC-F08F-2A54-8786CEFAC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12" y="1735730"/>
            <a:ext cx="4086795" cy="12384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56B987D-42D3-CD92-13D8-0FA34D2028A3}"/>
              </a:ext>
            </a:extLst>
          </p:cNvPr>
          <p:cNvSpPr txBox="1"/>
          <p:nvPr/>
        </p:nvSpPr>
        <p:spPr>
          <a:xfrm>
            <a:off x="7766581" y="2044598"/>
            <a:ext cx="34269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(1) 129.11.11.239</a:t>
            </a: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(2) 193.131.27.255</a:t>
            </a: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(3) 231.219.139.111</a:t>
            </a: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(4) 249.155.251.15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533DC1E0-9A1E-3FF1-6318-E51519C19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835307"/>
              </p:ext>
            </p:extLst>
          </p:nvPr>
        </p:nvGraphicFramePr>
        <p:xfrm>
          <a:off x="603056" y="3362025"/>
          <a:ext cx="10509001" cy="3234962"/>
        </p:xfrm>
        <a:graphic>
          <a:graphicData uri="http://schemas.openxmlformats.org/drawingml/2006/table">
            <a:tbl>
              <a:tblPr firstRow="1" bandRow="1" bandCol="1">
                <a:tableStyleId>{FABFCF23-3B69-468F-B69F-88F6DE6A72F2}</a:tableStyleId>
              </a:tblPr>
              <a:tblGrid>
                <a:gridCol w="1718677">
                  <a:extLst>
                    <a:ext uri="{9D8B030D-6E8A-4147-A177-3AD203B41FA5}">
                      <a16:colId xmlns:a16="http://schemas.microsoft.com/office/drawing/2014/main" val="1528699559"/>
                    </a:ext>
                  </a:extLst>
                </a:gridCol>
                <a:gridCol w="4034590">
                  <a:extLst>
                    <a:ext uri="{9D8B030D-6E8A-4147-A177-3AD203B41FA5}">
                      <a16:colId xmlns:a16="http://schemas.microsoft.com/office/drawing/2014/main" val="2713696634"/>
                    </a:ext>
                  </a:extLst>
                </a:gridCol>
                <a:gridCol w="4755734">
                  <a:extLst>
                    <a:ext uri="{9D8B030D-6E8A-4147-A177-3AD203B41FA5}">
                      <a16:colId xmlns:a16="http://schemas.microsoft.com/office/drawing/2014/main" val="37170598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  <a:effectLst/>
                        </a:rPr>
                        <a:t>转换步骤</a:t>
                      </a:r>
                    </a:p>
                  </a:txBody>
                  <a:tcPr marL="126126" marR="126126" marT="84084" marB="8408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1">
                          <a:solidFill>
                            <a:srgbClr val="000000"/>
                          </a:solidFill>
                          <a:effectLst/>
                        </a:rPr>
                        <a:t>具体操作</a:t>
                      </a:r>
                    </a:p>
                  </a:txBody>
                  <a:tcPr marL="126126" marR="126126" marT="84084" marB="8408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1" dirty="0">
                          <a:solidFill>
                            <a:srgbClr val="000000"/>
                          </a:solidFill>
                          <a:effectLst/>
                        </a:rPr>
                        <a:t>题</a:t>
                      </a:r>
                      <a:r>
                        <a:rPr lang="en-US" altLang="zh-CN" sz="1200" b="1" dirty="0">
                          <a:solidFill>
                            <a:srgbClr val="000000"/>
                          </a:solidFill>
                          <a:effectLst/>
                        </a:rPr>
                        <a:t>(1)</a:t>
                      </a:r>
                      <a:r>
                        <a:rPr lang="zh-CN" altLang="en-US" sz="1200" b="1" dirty="0">
                          <a:solidFill>
                            <a:srgbClr val="000000"/>
                          </a:solidFill>
                          <a:effectLst/>
                        </a:rPr>
                        <a:t>示例（以二进制 </a:t>
                      </a:r>
                      <a:r>
                        <a:rPr lang="en-US" altLang="zh-CN" sz="1200" b="1" dirty="0">
                          <a:solidFill>
                            <a:srgbClr val="000000"/>
                          </a:solidFill>
                          <a:effectLst/>
                        </a:rPr>
                        <a:t>10000001 00001011 00001011 11101111 </a:t>
                      </a:r>
                      <a:r>
                        <a:rPr lang="zh-CN" altLang="en-US" sz="1200" b="1" dirty="0">
                          <a:solidFill>
                            <a:srgbClr val="000000"/>
                          </a:solidFill>
                          <a:effectLst/>
                        </a:rPr>
                        <a:t>为例）</a:t>
                      </a:r>
                    </a:p>
                  </a:txBody>
                  <a:tcPr marL="126126" marR="126126" marT="84084" marB="84084" anchor="ctr"/>
                </a:tc>
                <a:extLst>
                  <a:ext uri="{0D108BD9-81ED-4DB2-BD59-A6C34878D82A}">
                    <a16:rowId xmlns:a16="http://schemas.microsoft.com/office/drawing/2014/main" val="484939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步骤 </a:t>
                      </a:r>
                      <a:r>
                        <a:rPr lang="en-US" altLang="zh-CN" sz="1200" b="0">
                          <a:effectLst/>
                        </a:rPr>
                        <a:t>1</a:t>
                      </a:r>
                      <a:r>
                        <a:rPr lang="zh-CN" altLang="en-US" sz="1200" b="0">
                          <a:effectLst/>
                        </a:rPr>
                        <a:t>：分组</a:t>
                      </a:r>
                    </a:p>
                  </a:txBody>
                  <a:tcPr marL="126126" marR="126126" marT="84084" marB="8408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 dirty="0">
                          <a:effectLst/>
                        </a:rPr>
                        <a:t>将 </a:t>
                      </a:r>
                      <a:r>
                        <a:rPr lang="en-US" altLang="zh-CN" sz="1200" b="0" dirty="0">
                          <a:effectLst/>
                        </a:rPr>
                        <a:t>32 </a:t>
                      </a:r>
                      <a:r>
                        <a:rPr lang="zh-CN" altLang="en-US" sz="1200" b="0" dirty="0">
                          <a:effectLst/>
                        </a:rPr>
                        <a:t>位二进制数按</a:t>
                      </a:r>
                      <a:r>
                        <a:rPr lang="zh-CN" altLang="en-US" sz="1200" b="1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每 </a:t>
                      </a:r>
                      <a:r>
                        <a:rPr lang="en-US" altLang="zh-CN" sz="1200" b="1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8 </a:t>
                      </a:r>
                      <a:r>
                        <a:rPr lang="zh-CN" altLang="en-US" sz="1200" b="1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位为一组</a:t>
                      </a:r>
                      <a:r>
                        <a:rPr lang="zh-CN" altLang="en-US" sz="1200" b="0" dirty="0">
                          <a:effectLst/>
                        </a:rPr>
                        <a:t>，分成 </a:t>
                      </a:r>
                      <a:r>
                        <a:rPr lang="en-US" altLang="zh-CN" sz="1200" b="0" dirty="0">
                          <a:effectLst/>
                        </a:rPr>
                        <a:t>4 </a:t>
                      </a:r>
                      <a:r>
                        <a:rPr lang="zh-CN" altLang="en-US" sz="1200" b="0" dirty="0">
                          <a:effectLst/>
                        </a:rPr>
                        <a:t>个等长组（对应 </a:t>
                      </a:r>
                      <a:r>
                        <a:rPr lang="en-US" altLang="zh-CN" sz="1200" b="0" dirty="0">
                          <a:effectLst/>
                        </a:rPr>
                        <a:t>IPv4 </a:t>
                      </a:r>
                      <a:r>
                        <a:rPr lang="zh-CN" altLang="en-US" sz="1200" b="0" dirty="0">
                          <a:effectLst/>
                        </a:rPr>
                        <a:t>的 </a:t>
                      </a:r>
                      <a:r>
                        <a:rPr lang="en-US" altLang="zh-CN" sz="1200" b="0" dirty="0">
                          <a:effectLst/>
                        </a:rPr>
                        <a:t>4 </a:t>
                      </a:r>
                      <a:r>
                        <a:rPr lang="zh-CN" altLang="en-US" sz="1200" b="0" dirty="0">
                          <a:effectLst/>
                        </a:rPr>
                        <a:t>个字节）</a:t>
                      </a:r>
                    </a:p>
                  </a:txBody>
                  <a:tcPr marL="126126" marR="126126" marT="84084" marB="8408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 dirty="0">
                          <a:effectLst/>
                        </a:rPr>
                        <a:t>分组后：</a:t>
                      </a:r>
                      <a:r>
                        <a:rPr lang="en-US" altLang="zh-CN" sz="1200" b="0" dirty="0">
                          <a:effectLst/>
                        </a:rPr>
                        <a:t>10000001</a:t>
                      </a:r>
                      <a:r>
                        <a:rPr lang="zh-CN" altLang="en-US" sz="1200" b="0" dirty="0">
                          <a:effectLst/>
                        </a:rPr>
                        <a:t>、</a:t>
                      </a:r>
                      <a:r>
                        <a:rPr lang="en-US" altLang="zh-CN" sz="1200" b="0" dirty="0">
                          <a:effectLst/>
                        </a:rPr>
                        <a:t>00001011</a:t>
                      </a:r>
                      <a:r>
                        <a:rPr lang="zh-CN" altLang="en-US" sz="1200" b="0" dirty="0">
                          <a:effectLst/>
                        </a:rPr>
                        <a:t>、</a:t>
                      </a:r>
                      <a:r>
                        <a:rPr lang="en-US" altLang="zh-CN" sz="1200" b="0" dirty="0">
                          <a:effectLst/>
                        </a:rPr>
                        <a:t>00001011</a:t>
                      </a:r>
                      <a:r>
                        <a:rPr lang="zh-CN" altLang="en-US" sz="1200" b="0" dirty="0">
                          <a:effectLst/>
                        </a:rPr>
                        <a:t>、</a:t>
                      </a:r>
                      <a:r>
                        <a:rPr lang="en-US" altLang="zh-CN" sz="1200" b="0" dirty="0">
                          <a:effectLst/>
                        </a:rPr>
                        <a:t>11101111</a:t>
                      </a:r>
                    </a:p>
                  </a:txBody>
                  <a:tcPr marL="126126" marR="126126" marT="84084" marB="84084" anchor="ctr"/>
                </a:tc>
                <a:extLst>
                  <a:ext uri="{0D108BD9-81ED-4DB2-BD59-A6C34878D82A}">
                    <a16:rowId xmlns:a16="http://schemas.microsoft.com/office/drawing/2014/main" val="4030907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步骤 </a:t>
                      </a:r>
                      <a:r>
                        <a:rPr lang="en-US" altLang="zh-CN" sz="1200" b="0">
                          <a:effectLst/>
                        </a:rPr>
                        <a:t>2</a:t>
                      </a:r>
                      <a:r>
                        <a:rPr lang="zh-CN" altLang="en-US" sz="1200" b="0">
                          <a:effectLst/>
                        </a:rPr>
                        <a:t>：转十进制</a:t>
                      </a:r>
                    </a:p>
                  </a:txBody>
                  <a:tcPr marL="126126" marR="126126" marT="84084" marB="8408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每组 </a:t>
                      </a:r>
                      <a:r>
                        <a:rPr lang="en-US" altLang="zh-CN" sz="1200" b="0">
                          <a:effectLst/>
                        </a:rPr>
                        <a:t>8 </a:t>
                      </a:r>
                      <a:r>
                        <a:rPr lang="zh-CN" altLang="en-US" sz="1200" b="0">
                          <a:effectLst/>
                        </a:rPr>
                        <a:t>位二进制数，按二进制转十进制规则（从右到左加权求和，权重为 </a:t>
                      </a:r>
                      <a:r>
                        <a:rPr lang="en-US" altLang="zh-CN" sz="1200" b="0">
                          <a:effectLst/>
                        </a:rPr>
                        <a:t>2⁷~2⁰</a:t>
                      </a:r>
                      <a:r>
                        <a:rPr lang="zh-CN" altLang="en-US" sz="1200" b="0">
                          <a:effectLst/>
                        </a:rPr>
                        <a:t>），计算出对应十进制数</a:t>
                      </a:r>
                    </a:p>
                  </a:txBody>
                  <a:tcPr marL="126126" marR="126126" marT="84084" marB="8408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 dirty="0">
                          <a:effectLst/>
                        </a:rPr>
                        <a:t>各组转换：</a:t>
                      </a:r>
                    </a:p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200" b="0" dirty="0">
                          <a:effectLst/>
                        </a:rPr>
                        <a:t>10000001→129</a:t>
                      </a:r>
                      <a:r>
                        <a:rPr lang="zh-CN" altLang="en-US" sz="1200" b="0" dirty="0">
                          <a:effectLst/>
                          <a:highlight>
                            <a:srgbClr val="FFFF00"/>
                          </a:highlight>
                        </a:rPr>
                        <a:t>（</a:t>
                      </a:r>
                      <a:r>
                        <a:rPr lang="en-US" altLang="zh-CN" sz="1200" b="0" dirty="0">
                          <a:effectLst/>
                          <a:highlight>
                            <a:srgbClr val="FFFF00"/>
                          </a:highlight>
                        </a:rPr>
                        <a:t>1×2⁷+0×2⁶+…+1×2⁰</a:t>
                      </a:r>
                      <a:r>
                        <a:rPr lang="zh-CN" altLang="en-US" sz="1200" b="0" dirty="0">
                          <a:effectLst/>
                          <a:highlight>
                            <a:srgbClr val="FFFF00"/>
                          </a:highlight>
                        </a:rPr>
                        <a:t>）</a:t>
                      </a:r>
                    </a:p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200" b="0" dirty="0">
                          <a:effectLst/>
                        </a:rPr>
                        <a:t>00001011→11</a:t>
                      </a:r>
                    </a:p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200" b="0" dirty="0">
                          <a:effectLst/>
                        </a:rPr>
                        <a:t>00001011→11</a:t>
                      </a:r>
                    </a:p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200" b="0" dirty="0">
                          <a:effectLst/>
                        </a:rPr>
                        <a:t>11101111→239</a:t>
                      </a:r>
                    </a:p>
                  </a:txBody>
                  <a:tcPr marL="126126" marR="126126" marT="84084" marB="84084" anchor="ctr"/>
                </a:tc>
                <a:extLst>
                  <a:ext uri="{0D108BD9-81ED-4DB2-BD59-A6C34878D82A}">
                    <a16:rowId xmlns:a16="http://schemas.microsoft.com/office/drawing/2014/main" val="34115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步骤 </a:t>
                      </a:r>
                      <a:r>
                        <a:rPr lang="en-US" altLang="zh-CN" sz="1200" b="0">
                          <a:effectLst/>
                        </a:rPr>
                        <a:t>3</a:t>
                      </a:r>
                      <a:r>
                        <a:rPr lang="zh-CN" altLang="en-US" sz="1200" b="0">
                          <a:effectLst/>
                        </a:rPr>
                        <a:t>：点分连接</a:t>
                      </a:r>
                    </a:p>
                  </a:txBody>
                  <a:tcPr marL="126126" marR="126126" marT="84084" marB="8408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 dirty="0">
                          <a:effectLst/>
                        </a:rPr>
                        <a:t>用英文点号（</a:t>
                      </a:r>
                      <a:r>
                        <a:rPr lang="en-US" altLang="zh-CN" sz="1200" b="0" dirty="0">
                          <a:effectLst/>
                        </a:rPr>
                        <a:t>.</a:t>
                      </a:r>
                      <a:r>
                        <a:rPr lang="zh-CN" altLang="en-US" sz="1200" b="0" dirty="0">
                          <a:effectLst/>
                        </a:rPr>
                        <a:t>）将 </a:t>
                      </a:r>
                      <a:r>
                        <a:rPr lang="en-US" altLang="zh-CN" sz="1200" b="0" dirty="0">
                          <a:effectLst/>
                        </a:rPr>
                        <a:t>4 </a:t>
                      </a:r>
                      <a:r>
                        <a:rPr lang="zh-CN" altLang="en-US" sz="1200" b="0" dirty="0">
                          <a:effectLst/>
                        </a:rPr>
                        <a:t>个十进制数依次连接，</a:t>
                      </a:r>
                      <a:endParaRPr lang="en-US" altLang="zh-CN" sz="1200" b="0" dirty="0">
                        <a:effectLst/>
                      </a:endParaRPr>
                    </a:p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 dirty="0">
                          <a:effectLst/>
                        </a:rPr>
                        <a:t>形成点分十进制格式</a:t>
                      </a:r>
                    </a:p>
                  </a:txBody>
                  <a:tcPr marL="126126" marR="126126" marT="84084" marB="8408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 dirty="0">
                          <a:effectLst/>
                          <a:highlight>
                            <a:srgbClr val="FFFF00"/>
                          </a:highlight>
                        </a:rPr>
                        <a:t>最终结果：</a:t>
                      </a:r>
                      <a:r>
                        <a:rPr lang="en-US" altLang="zh-CN" sz="1200" b="0" dirty="0">
                          <a:effectLst/>
                          <a:highlight>
                            <a:srgbClr val="FFFF00"/>
                          </a:highlight>
                        </a:rPr>
                        <a:t>129.11.11.239</a:t>
                      </a:r>
                    </a:p>
                  </a:txBody>
                  <a:tcPr marL="126126" marR="126126" marT="84084" marB="84084" anchor="ctr"/>
                </a:tc>
                <a:extLst>
                  <a:ext uri="{0D108BD9-81ED-4DB2-BD59-A6C34878D82A}">
                    <a16:rowId xmlns:a16="http://schemas.microsoft.com/office/drawing/2014/main" val="2016198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041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A208A-E7BB-AEBB-A710-27C0CE99A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3E770DBF-BD95-2BC8-8007-DDD0FA342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FC78EFFE-E71C-0A98-3DEC-853BED19E5CF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6">
            <a:extLst>
              <a:ext uri="{FF2B5EF4-FFF2-40B4-BE49-F238E27FC236}">
                <a16:creationId xmlns:a16="http://schemas.microsoft.com/office/drawing/2014/main" id="{E1C414CA-C9D0-9E10-D214-ED67B4EF1382}"/>
              </a:ext>
            </a:extLst>
          </p:cNvPr>
          <p:cNvSpPr/>
          <p:nvPr/>
        </p:nvSpPr>
        <p:spPr>
          <a:xfrm>
            <a:off x="475622" y="1286189"/>
            <a:ext cx="11462377" cy="5225142"/>
          </a:xfrm>
          <a:custGeom>
            <a:avLst/>
            <a:gdLst/>
            <a:ahLst/>
            <a:cxnLst/>
            <a:rect l="l" t="t" r="r" b="b"/>
            <a:pathLst>
              <a:path w="11684000" h="2032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1930400"/>
                </a:lnTo>
                <a:cubicBezTo>
                  <a:pt x="11684000" y="1986475"/>
                  <a:pt x="11638475" y="2032000"/>
                  <a:pt x="115824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31" name="Image 0" descr="https://kimi-img.moonshot.cn/pub/slides/slides_tmpl/image/25-09-05-12:24:50-d2t6c4lnfo2stf9die6g.png">
            <a:extLst>
              <a:ext uri="{FF2B5EF4-FFF2-40B4-BE49-F238E27FC236}">
                <a16:creationId xmlns:a16="http://schemas.microsoft.com/office/drawing/2014/main" id="{8C49AF92-A7DE-4018-1F4B-2A28C9C65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21" y="1398678"/>
            <a:ext cx="3938223" cy="4627287"/>
          </a:xfrm>
          <a:prstGeom prst="rect">
            <a:avLst/>
          </a:prstGeom>
        </p:spPr>
      </p:pic>
      <p:sp>
        <p:nvSpPr>
          <p:cNvPr id="32" name="Text 2">
            <a:extLst>
              <a:ext uri="{FF2B5EF4-FFF2-40B4-BE49-F238E27FC236}">
                <a16:creationId xmlns:a16="http://schemas.microsoft.com/office/drawing/2014/main" id="{9B2531E3-03BA-6FA0-FCAA-DD1CAC95317F}"/>
              </a:ext>
            </a:extLst>
          </p:cNvPr>
          <p:cNvSpPr/>
          <p:nvPr/>
        </p:nvSpPr>
        <p:spPr>
          <a:xfrm>
            <a:off x="957580" y="603885"/>
            <a:ext cx="979995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作业题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分配网络前缀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16">
                <a:extLst>
                  <a:ext uri="{FF2B5EF4-FFF2-40B4-BE49-F238E27FC236}">
                    <a16:creationId xmlns:a16="http://schemas.microsoft.com/office/drawing/2014/main" id="{6B88F294-4773-0CB6-C9F8-6BA4F08C4E47}"/>
                  </a:ext>
                </a:extLst>
              </p:cNvPr>
              <p:cNvSpPr/>
              <p:nvPr/>
            </p:nvSpPr>
            <p:spPr>
              <a:xfrm>
                <a:off x="404590" y="1732198"/>
                <a:ext cx="3633003" cy="4058483"/>
              </a:xfrm>
              <a:prstGeom prst="rect">
                <a:avLst/>
              </a:prstGeom>
              <a:noFill/>
              <a:ln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一个大公司有一个总部和三个下属部门。公司分配到的网络前缀是</a:t>
                </a:r>
                <a:r>
                  <a:rPr lang="en-US" altLang="zh-CN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192.77.33/24</a:t>
                </a:r>
                <a:r>
                  <a:rPr lang="zh-CN" altLang="en-US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。 公司的网络布局如图</a:t>
                </a:r>
                <a:r>
                  <a:rPr lang="en-US" altLang="zh-CN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T-4-26</a:t>
                </a:r>
                <a:r>
                  <a:rPr lang="zh-CN" altLang="en-US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所示。总部共有</a:t>
                </a:r>
                <a:r>
                  <a:rPr lang="en-US" altLang="zh-CN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5</a:t>
                </a:r>
                <a:r>
                  <a:rPr lang="zh-CN" altLang="en-US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个局域网</a:t>
                </a:r>
                <a:r>
                  <a:rPr lang="en-US" altLang="zh-CN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,</a:t>
                </a:r>
                <a:r>
                  <a:rPr lang="zh-CN" altLang="en-US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其中的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𝑳𝑨𝑵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~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𝑳𝑨𝑵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都连接到路由器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上</a:t>
                </a:r>
                <a:r>
                  <a:rPr lang="en-US" altLang="zh-CN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再通过 </a:t>
                </a:r>
                <a:r>
                  <a:rPr lang="en-US" altLang="zh-CN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\(LANs\) </a:t>
                </a:r>
                <a:r>
                  <a:rPr lang="zh-CN" altLang="en-US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与路由器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相连。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和远地的三个部门 的局域网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𝑳𝑨𝑵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~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𝑳𝑨𝑵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</a:t>
                </a:r>
                <a:r>
                  <a:rPr lang="zh-CN" altLang="en-US" b="1" dirty="0">
                    <a:solidFill>
                      <a:srgbClr val="000000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通过广域网相连。每一个局域网旁边标明的数字是局域 网上的主机数。试给每一个局域网分配一个合适的网络前缀。</a:t>
                </a:r>
                <a:endParaRPr lang="en-US" b="1" dirty="0"/>
              </a:p>
            </p:txBody>
          </p:sp>
        </mc:Choice>
        <mc:Fallback xmlns="">
          <p:sp>
            <p:nvSpPr>
              <p:cNvPr id="34" name="Text 16">
                <a:extLst>
                  <a:ext uri="{FF2B5EF4-FFF2-40B4-BE49-F238E27FC236}">
                    <a16:creationId xmlns:a16="http://schemas.microsoft.com/office/drawing/2014/main" id="{6B88F294-4773-0CB6-C9F8-6BA4F08C4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0" y="1732198"/>
                <a:ext cx="3633003" cy="4058483"/>
              </a:xfrm>
              <a:prstGeom prst="rect">
                <a:avLst/>
              </a:prstGeom>
              <a:blipFill>
                <a:blip r:embed="rId5"/>
                <a:stretch>
                  <a:fillRect l="-1342" r="-7718" b="-1502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6FD16A83-2EF6-DB8A-6C28-C38AE5530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6909" y="243733"/>
            <a:ext cx="4425091" cy="15779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ACDB71-4685-1760-0F63-732DA895325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5565"/>
          <a:stretch>
            <a:fillRect/>
          </a:stretch>
        </p:blipFill>
        <p:spPr>
          <a:xfrm>
            <a:off x="5295414" y="2864129"/>
            <a:ext cx="5857662" cy="3647202"/>
          </a:xfrm>
          <a:prstGeom prst="rect">
            <a:avLst/>
          </a:prstGeom>
        </p:spPr>
      </p:pic>
      <p:pic>
        <p:nvPicPr>
          <p:cNvPr id="10" name="图片 9" descr="图形用户界面, 文本, 电子邮件&#10;&#10;AI 生成的内容可能不正确。">
            <a:extLst>
              <a:ext uri="{FF2B5EF4-FFF2-40B4-BE49-F238E27FC236}">
                <a16:creationId xmlns:a16="http://schemas.microsoft.com/office/drawing/2014/main" id="{B4578AAE-ABE7-6F9F-E0DD-F86FE4C2CBD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127" b="84093"/>
          <a:stretch>
            <a:fillRect/>
          </a:stretch>
        </p:blipFill>
        <p:spPr>
          <a:xfrm>
            <a:off x="5295414" y="2220265"/>
            <a:ext cx="6181092" cy="64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27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23-d2tarqtnfo2stf9djkm0.jpg"/>
          <p:cNvPicPr>
            <a:picLocks noChangeAspect="1"/>
          </p:cNvPicPr>
          <p:nvPr/>
        </p:nvPicPr>
        <p:blipFill>
          <a:blip r:embed="rId3"/>
          <a:srcRect t="104" b="104"/>
          <a:stretch/>
        </p:blipFill>
        <p:spPr>
          <a:xfrm flipH="1"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527665" y="365125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856615" y="5796915"/>
            <a:ext cx="363283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941909" y="4429709"/>
            <a:ext cx="5154091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汇报人：林银蕊 甘芝清 黄慧雯</a:t>
            </a:r>
          </a:p>
        </p:txBody>
      </p:sp>
      <p:sp>
        <p:nvSpPr>
          <p:cNvPr id="14" name="Text 10"/>
          <p:cNvSpPr/>
          <p:nvPr/>
        </p:nvSpPr>
        <p:spPr>
          <a:xfrm>
            <a:off x="693356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Shape 11"/>
          <p:cNvSpPr/>
          <p:nvPr/>
        </p:nvSpPr>
        <p:spPr>
          <a:xfrm>
            <a:off x="2051663" y="5982681"/>
            <a:ext cx="6486525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Shape 12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9-05-17:31:23-d2tarqtnfo2stf9djkm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805" y="1319530"/>
            <a:ext cx="3823335" cy="42278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788</Words>
  <Application>Microsoft Office PowerPoint</Application>
  <PresentationFormat>宽屏</PresentationFormat>
  <Paragraphs>74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MiSans</vt:lpstr>
      <vt:lpstr>等线</vt:lpstr>
      <vt:lpstr>Cambria Math</vt:lpstr>
      <vt:lpstr>Calibri</vt:lpstr>
      <vt:lpstr>Arial</vt:lpstr>
      <vt:lpstr>宋体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概述习题讲解</dc:title>
  <dc:subject>第1章 概述习题讲解</dc:subject>
  <dc:creator>Kimi</dc:creator>
  <cp:lastModifiedBy>yier gan</cp:lastModifiedBy>
  <cp:revision>37</cp:revision>
  <dcterms:created xsi:type="dcterms:W3CDTF">2025-12-03T01:33:56Z</dcterms:created>
  <dcterms:modified xsi:type="dcterms:W3CDTF">2025-12-27T12:51:35Z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{"Label":"第1章 概述习题讲解","ContentProducer":"001191110108MACG2KBH8F10000","ProduceID":"d4np39ptoom42qb1fqqg","ReservedCode1":"","ContentPropagator":"001191110108MACG2KBH8F20000","PropagateID":"d4np39ptoom42qb1fqqg","ReservedCode2":""}</vt:lpwstr>
  </property>
</Properties>
</file>